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4"/>
  </p:notesMasterIdLst>
  <p:sldIdLst>
    <p:sldId id="261" r:id="rId5"/>
    <p:sldId id="306" r:id="rId6"/>
    <p:sldId id="358" r:id="rId7"/>
    <p:sldId id="359" r:id="rId8"/>
    <p:sldId id="356" r:id="rId9"/>
    <p:sldId id="307" r:id="rId10"/>
    <p:sldId id="366" r:id="rId11"/>
    <p:sldId id="364" r:id="rId12"/>
    <p:sldId id="363" r:id="rId13"/>
    <p:sldId id="368" r:id="rId14"/>
    <p:sldId id="369" r:id="rId15"/>
    <p:sldId id="370" r:id="rId16"/>
    <p:sldId id="371" r:id="rId17"/>
    <p:sldId id="372" r:id="rId18"/>
    <p:sldId id="373" r:id="rId19"/>
    <p:sldId id="374" r:id="rId20"/>
    <p:sldId id="375" r:id="rId21"/>
    <p:sldId id="360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4" autoAdjust="0"/>
    <p:restoredTop sz="96860" autoAdjust="0"/>
  </p:normalViewPr>
  <p:slideViewPr>
    <p:cSldViewPr snapToGrid="0">
      <p:cViewPr varScale="1">
        <p:scale>
          <a:sx n="95" d="100"/>
          <a:sy n="95" d="100"/>
        </p:scale>
        <p:origin x="84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382165-E7B4-F9FE-6F58-B80AE03B8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B5907B-94F1-1829-6A56-75EB0DFDFCC7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7,8,9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2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PACKAGE DECLARATIONS,BODIES,INSTANTIATION </a:t>
            </a:r>
            <a:endParaRPr lang="en-GB" sz="32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7E3D4-A251-10AD-8EC7-594D3ACA7DC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6030991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declarations define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 package, including constants, types, subprograms, and generics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declared in a package can be made visible in other design units through selection or use clauses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package body must match its corresponding package declaration and follow it in the same declarative region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instantiation declarations create an instance of an uninstantiated package, associating actuals with generics through a generic map aspect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instance behaves like a generic-mapped package with declarations and bodies from the uninstantiated package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0523122A-4823-3313-5B30-5EFFBB455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8543" y="1195622"/>
            <a:ext cx="5163457" cy="6092355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default_value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10;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2;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3;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in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work.mypackage.all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5ABB2DE-945C-CFEF-F032-36F4E78F498B}"/>
              </a:ext>
            </a:extLst>
          </p:cNvPr>
          <p:cNvSpPr txBox="1">
            <a:spLocks/>
          </p:cNvSpPr>
          <p:nvPr/>
        </p:nvSpPr>
        <p:spPr bwMode="auto">
          <a:xfrm>
            <a:off x="7028542" y="582377"/>
            <a:ext cx="3698725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2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69AF05-81A6-5A1A-3232-729A7D685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E13D786-C93C-E7F1-6914-98300127D5C5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5. </a:t>
            </a:r>
            <a:r>
              <a:rPr lang="tr-TR" sz="2800" b="1" dirty="0" err="1">
                <a:solidFill>
                  <a:srgbClr val="FF0000"/>
                </a:solidFill>
              </a:rPr>
              <a:t>tYPES</a:t>
            </a:r>
            <a:endParaRPr lang="tr-TR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BA549C5-D997-58A2-225B-05682915DB31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tr-TR" b="1" dirty="0" err="1">
                <a:solidFill>
                  <a:schemeClr val="bg1"/>
                </a:solidFill>
              </a:rPr>
              <a:t>Scalar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 err="1">
                <a:solidFill>
                  <a:schemeClr val="bg1"/>
                </a:solidFill>
              </a:rPr>
              <a:t>Composite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Access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tr-TR" b="1" dirty="0">
                <a:solidFill>
                  <a:schemeClr val="bg1"/>
                </a:solidFill>
              </a:rPr>
              <a:t>File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tr-TR" b="1" dirty="0" err="1">
                <a:solidFill>
                  <a:schemeClr val="bg1"/>
                </a:solidFill>
              </a:rPr>
              <a:t>Protected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5.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String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Representations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5.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Unspecified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0FAA921A-5242-1FA0-C8A0-1C7B6E9443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151D7F4F-0EAE-5472-59B5-A486086487AF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5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56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A189D0-2D0B-7E83-2017-A2AA780AC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C8AB731-5E80-6BAF-ABEF-74ADDB5C8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181599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type is defined by a set of values and operations, including basic and predefined operations automatically provided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Composite types can be unconstrained, fully constrained, or partially constrained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divided into five main categories: scalar, composite, access, file, and protected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EB9C16-4D58-154B-9481-6F54E2AD81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5F9F243B-901D-84D8-D4E3-C90331817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58" y="3916024"/>
            <a:ext cx="3358824" cy="1576913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3F4ACB-2C3E-ABFF-A24F-4979519DFB0A}"/>
              </a:ext>
            </a:extLst>
          </p:cNvPr>
          <p:cNvSpPr txBox="1">
            <a:spLocks/>
          </p:cNvSpPr>
          <p:nvPr/>
        </p:nvSpPr>
        <p:spPr bwMode="auto">
          <a:xfrm>
            <a:off x="0" y="2399523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SCALAR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EDFB17E4-B270-B778-8F3E-57B61D5CA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066" y="3570149"/>
            <a:ext cx="3277057" cy="2457793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7FE487A3-5085-E002-6EB8-660531065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5231" y="4068128"/>
            <a:ext cx="2962688" cy="11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78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EB54D2-5D48-38C5-CDD5-70E12A788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4556899-A9EF-0B69-0ED3-AB884B8526B2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CODE EXAMPLE</a:t>
            </a:r>
          </a:p>
        </p:txBody>
      </p:sp>
      <p:sp>
        <p:nvSpPr>
          <p:cNvPr id="10" name="İçerik Yer Tutucusu 9">
            <a:extLst>
              <a:ext uri="{FF2B5EF4-FFF2-40B4-BE49-F238E27FC236}">
                <a16:creationId xmlns:a16="http://schemas.microsoft.com/office/drawing/2014/main" id="{1367D13B-6BFD-7F71-8875-EED5DB7C2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551" y="542453"/>
            <a:ext cx="3666650" cy="5858347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(13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an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'0';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0;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"0100100";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"1111111";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İçerik Yer Tutucusu 9">
            <a:extLst>
              <a:ext uri="{FF2B5EF4-FFF2-40B4-BE49-F238E27FC236}">
                <a16:creationId xmlns:a16="http://schemas.microsoft.com/office/drawing/2014/main" id="{E218032E-4B8C-B153-F671-ABAAF3B86D78}"/>
              </a:ext>
            </a:extLst>
          </p:cNvPr>
          <p:cNvSpPr txBox="1">
            <a:spLocks/>
          </p:cNvSpPr>
          <p:nvPr/>
        </p:nvSpPr>
        <p:spPr>
          <a:xfrm>
            <a:off x="4411133" y="551506"/>
            <a:ext cx="5436183" cy="500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50000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not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else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to_integer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"1110";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"1101";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"1011";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"0111";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'1');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56800A7F-D958-865F-A429-71852A214730}"/>
              </a:ext>
            </a:extLst>
          </p:cNvPr>
          <p:cNvSpPr txBox="1"/>
          <p:nvPr/>
        </p:nvSpPr>
        <p:spPr>
          <a:xfrm>
            <a:off x="8636583" y="542453"/>
            <a:ext cx="3106684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LID4096" sz="800" dirty="0"/>
          </a:p>
        </p:txBody>
      </p:sp>
    </p:spTree>
    <p:extLst>
      <p:ext uri="{BB962C8B-B14F-4D97-AF65-F5344CB8AC3E}">
        <p14:creationId xmlns:p14="http://schemas.microsoft.com/office/powerpoint/2010/main" val="3285045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45A209-05F7-98E5-55B1-19A73ADA5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50B4D3-1FAC-2E6B-EFBC-C399A7789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1935732"/>
            <a:ext cx="10724247" cy="3685139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VHDL arrays store multiple elements of the same type in an organized way and provide fast access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Arrays are used for grouping data, modeling multidimensional structures, and performing operations on large data sets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serve as a foundation for creating dynamic data structures and algorithms, enabling efficient data management and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simulatio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allow grouping of different types of elements under a single name, where each element can have a different data 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 are useful for modeling complex data structures where multiple related values need to be stored together, such as a set of properties for an object</a:t>
            </a: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32F53C-E6B5-FDBA-4273-83A8132B8D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COMPOSITE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AAEFE1C-644E-E73C-63E7-42C7856DB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216" y="824579"/>
            <a:ext cx="2438399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02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90D8A2-1D7E-294E-DC0E-56A6F7698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E881D81-23D8-A4D0-2C79-D92BF1C34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5285923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provides a way to point to objects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allows dynamically creating objects in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DEALLOCATE procedure releases allocated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15125A-F9A5-0106-8787-9E10292CB096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ACCSESS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E19117E-0B76-8F5E-BC26-9906DF0632E2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FILE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EEE8009-796A-38E7-C9FF-E6270014E356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VHDL, file types are used to define objects that represent files in the system, and the data within the file is constrained by a specific subtype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file can be managed with operations like READ, WRITE, SEEK, and FLUSH, where the reading and writing modes determine the type of operation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7BF0EC4-27C7-96E1-543C-662DB043DA8F}"/>
              </a:ext>
            </a:extLst>
          </p:cNvPr>
          <p:cNvSpPr txBox="1">
            <a:spLocks/>
          </p:cNvSpPr>
          <p:nvPr/>
        </p:nvSpPr>
        <p:spPr>
          <a:xfrm>
            <a:off x="6171616" y="698604"/>
            <a:ext cx="5285923" cy="28719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access Integer;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null; -- Initially points to nothing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new Integer(5); -- Creates an integer object in memory with a value of 5</a:t>
            </a:r>
            <a:endParaRPr lang="tr-TR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DEALLOCATE(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-- Frees the memory and sets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null</a:t>
            </a:r>
          </a:p>
          <a:p>
            <a:pPr marL="0" indent="0">
              <a:lnSpc>
                <a:spcPct val="110000"/>
              </a:lnSpc>
              <a:buNone/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60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1EA1F0-6C77-617E-9E00-FDD24FD5A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7778A0-54A1-7D4D-8392-B824381EC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3" y="665732"/>
            <a:ext cx="4372108" cy="3685139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to Use Protected Types?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concurrent data access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occurs (multiple processes need to access the same data simultaneously)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management of shared resources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required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and organization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necessary for data manipulation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restricted access to critical sections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needed to ensure consistency and avoid race conditions</a:t>
            </a:r>
            <a:br>
              <a:rPr lang="tr-TR" sz="2000" dirty="0"/>
            </a:b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B54A27-71D7-2355-197D-4B1A4B71865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PROTECTED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5C34EC-AA4E-1A09-E4B9-58573D93AD3C}"/>
              </a:ext>
            </a:extLst>
          </p:cNvPr>
          <p:cNvSpPr txBox="1">
            <a:spLocks/>
          </p:cNvSpPr>
          <p:nvPr/>
        </p:nvSpPr>
        <p:spPr>
          <a:xfrm>
            <a:off x="5462853" y="1347870"/>
            <a:ext cx="3085173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type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body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variable count: integer := 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count := count + 1;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procedure;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return count;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function;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 body;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24CF0C-9A01-B489-E411-20C6355172F8}"/>
              </a:ext>
            </a:extLst>
          </p:cNvPr>
          <p:cNvSpPr txBox="1">
            <a:spLocks/>
          </p:cNvSpPr>
          <p:nvPr/>
        </p:nvSpPr>
        <p:spPr>
          <a:xfrm>
            <a:off x="8548026" y="662597"/>
            <a:ext cx="3474641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work.sharedcounter.all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port (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counter.increment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counter.getvalue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199DCD-48C9-0041-F480-D648C5307BAA}"/>
              </a:ext>
            </a:extLst>
          </p:cNvPr>
          <p:cNvSpPr txBox="1">
            <a:spLocks/>
          </p:cNvSpPr>
          <p:nvPr/>
        </p:nvSpPr>
        <p:spPr bwMode="auto">
          <a:xfrm>
            <a:off x="5503433" y="662597"/>
            <a:ext cx="3004012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2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2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978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B93D5C-FF6D-826E-C585-FB3502932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FCD5D8-CBBB-A53F-236B-087C3B435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2" y="620529"/>
            <a:ext cx="11032743" cy="2112623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is String Representations under the types section?</a:t>
            </a:r>
            <a:endParaRPr lang="tr-TR" sz="2000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Strings are a VHDL type: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Defined as arrays of characters, part of the type hierarchy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type safety: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Fixed or constrained strings prevent design errors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Essential for testing: Key for assertions, debugging, and messages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97810F-0D24-FE6C-5940-91ADA4FDBD6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STRING REPRESENTATIONS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CC8CAD4-ACB9-3983-4257-FDE8DA93F6F9}"/>
              </a:ext>
            </a:extLst>
          </p:cNvPr>
          <p:cNvSpPr txBox="1">
            <a:spLocks/>
          </p:cNvSpPr>
          <p:nvPr/>
        </p:nvSpPr>
        <p:spPr bwMode="auto">
          <a:xfrm>
            <a:off x="-1" y="246192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UNSPECIFIED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D438C1-026E-A0A8-76BC-82C0C258B268}"/>
              </a:ext>
            </a:extLst>
          </p:cNvPr>
          <p:cNvSpPr txBox="1">
            <a:spLocks/>
          </p:cNvSpPr>
          <p:nvPr/>
        </p:nvSpPr>
        <p:spPr>
          <a:xfrm>
            <a:off x="733292" y="3225521"/>
            <a:ext cx="10724247" cy="3323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Unspecified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allow abstract type definitions in VHDL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are used for generics, ports, and parameters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determined during elaboration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support scalar, array, access, and file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types enable flexible and reusable designs</a:t>
            </a:r>
            <a:br>
              <a:rPr lang="tr-TR" sz="1600" dirty="0"/>
            </a:br>
            <a:br>
              <a:rPr lang="tr-TR" sz="1600" dirty="0"/>
            </a:b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975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4A177E-5B2B-A3B7-7D48-9A69DFFE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546079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0" lang="en-US" altLang="tr-T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2F16E3B-2562-E684-E28B-59AFA6616A0E}"/>
              </a:ext>
            </a:extLst>
          </p:cNvPr>
          <p:cNvSpPr txBox="1">
            <a:spLocks/>
          </p:cNvSpPr>
          <p:nvPr/>
        </p:nvSpPr>
        <p:spPr>
          <a:xfrm>
            <a:off x="733877" y="3729169"/>
            <a:ext cx="11674024" cy="546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tr-TR" alt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tr-TR" altLang="tr-TR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sz="18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0" y="303056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3.2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 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algorithms through procedures and functions, serving to compute values or perform 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subprograms that execute a series of statements to perform actions but do not return a value. They are called as statements and can modify the state of the 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classified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separate the declarations and bodies of these subprograms, allowing common resources to be shared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15BFC-1311-F12E-C683-B1F6A6B8705C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BB7024-1D02-2C03-E3DE-CD75404BD9C7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declarations define procedures or functions by specifying their designator, parameters, generics (if any), and for functions, the return type and whether it is pure or impure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 are always identified by a name, while functions can also be identified by operator symbols, enabling operator overloading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return a value, whereas procedures execute actions without returning any value and can modify external variables or signals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D45BD-CFC0-315A-F4AA-58FC467D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31319C-6FA6-48C0-68BC-4FB3A167692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949B958B-378F-BE44-9921-369DF545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2" y="735358"/>
            <a:ext cx="6917268" cy="5837171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= '1'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'0');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pic>
        <p:nvPicPr>
          <p:cNvPr id="4" name="Resim 3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F429AB43-EA01-E6B0-B51C-56705E1BC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1471473"/>
            <a:ext cx="4590399" cy="391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0C149-BBDA-0A55-39F7-EF53B4B6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5874F-D280-46E1-47F5-A8804C10265A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DECLARATİONS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AD6CAC-6E1A-2F9E-189C-D025C3E07DC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32373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functions always return the same output for the same input values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functions may produce different outputs for the same inputs or modify external variables or signals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 parameters allow read-only access, while variable parameters allow both reading and writing of values during subprogram execution.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parameters pass references to signals, their drivers, or both into the subprogram call Assignments to signal parameters directly affect the actual signal drivers associated with them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D7645-A16B-EAE1-3C15-045C2BAA71E3}"/>
              </a:ext>
            </a:extLst>
          </p:cNvPr>
          <p:cNvSpPr txBox="1">
            <a:spLocks/>
          </p:cNvSpPr>
          <p:nvPr/>
        </p:nvSpPr>
        <p:spPr bwMode="auto">
          <a:xfrm>
            <a:off x="0" y="395935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BODIES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6512AB-F4E0-B608-C766-55D96C20DB0F}"/>
              </a:ext>
            </a:extLst>
          </p:cNvPr>
          <p:cNvSpPr txBox="1">
            <a:spLocks/>
          </p:cNvSpPr>
          <p:nvPr/>
        </p:nvSpPr>
        <p:spPr>
          <a:xfrm>
            <a:off x="733292" y="4501812"/>
            <a:ext cx="10724247" cy="8152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body consists of three main parts: specification (definition of parameters and type), declarative part (variables, constants, or nested subprograms), and statement part (sequential operations)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D805BA-A4E3-8CDF-616A-62A802462915}"/>
              </a:ext>
            </a:extLst>
          </p:cNvPr>
          <p:cNvSpPr txBox="1">
            <a:spLocks/>
          </p:cNvSpPr>
          <p:nvPr/>
        </p:nvSpPr>
        <p:spPr bwMode="auto">
          <a:xfrm>
            <a:off x="1168" y="5317067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INSTANTIATION DECLARATIONS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009E90F-CCAA-3F94-BA10-A500CF3195A5}"/>
              </a:ext>
            </a:extLst>
          </p:cNvPr>
          <p:cNvSpPr txBox="1">
            <a:spLocks/>
          </p:cNvSpPr>
          <p:nvPr/>
        </p:nvSpPr>
        <p:spPr>
          <a:xfrm>
            <a:off x="733292" y="5958079"/>
            <a:ext cx="10724247" cy="1238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instantiation customizes a general subprogram template into an independent version with specific parameters or generics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0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E7F14-7F3F-6A88-1313-C9F75F6E2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1A5C11-DDFA-AE3C-AE2C-52A092A86F6E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403CD9DF-6E82-BFA7-8407-A1BE6B99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2" y="616890"/>
            <a:ext cx="4931228" cy="6092355"/>
          </a:xfrm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body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return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work.my_subprograms.all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a, b       : in 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c, d       : in  integer;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out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out integer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6">
            <a:extLst>
              <a:ext uri="{FF2B5EF4-FFF2-40B4-BE49-F238E27FC236}">
                <a16:creationId xmlns:a16="http://schemas.microsoft.com/office/drawing/2014/main" id="{CA6D25FF-4EC9-4C5C-4196-09185EF324DC}"/>
              </a:ext>
            </a:extLst>
          </p:cNvPr>
          <p:cNvSpPr txBox="1">
            <a:spLocks/>
          </p:cNvSpPr>
          <p:nvPr/>
        </p:nvSpPr>
        <p:spPr>
          <a:xfrm>
            <a:off x="6415314" y="613245"/>
            <a:ext cx="5458439" cy="60923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threshold : integer := 10;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process(a, b, c, d)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--temporary storage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(a &gt; threshold and b &gt; threshold) then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(c &gt; threshold and d &gt; threshold) then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(c, d);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process;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behavioral;</a:t>
            </a:r>
          </a:p>
        </p:txBody>
      </p:sp>
    </p:spTree>
    <p:extLst>
      <p:ext uri="{BB962C8B-B14F-4D97-AF65-F5344CB8AC3E}">
        <p14:creationId xmlns:p14="http://schemas.microsoft.com/office/powerpoint/2010/main" val="2757962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2147</TotalTime>
  <Words>3249</Words>
  <Application>Microsoft Office PowerPoint</Application>
  <PresentationFormat>Geniş ekran</PresentationFormat>
  <Paragraphs>530</Paragraphs>
  <Slides>19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19</vt:i4>
      </vt:variant>
    </vt:vector>
  </HeadingPairs>
  <TitlesOfParts>
    <vt:vector size="26" baseType="lpstr">
      <vt:lpstr>Arial</vt:lpstr>
      <vt:lpstr>Calibri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Ofis 365</dc:creator>
  <cp:lastModifiedBy>Chris Green</cp:lastModifiedBy>
  <cp:revision>587</cp:revision>
  <dcterms:created xsi:type="dcterms:W3CDTF">2024-07-21T06:30:33Z</dcterms:created>
  <dcterms:modified xsi:type="dcterms:W3CDTF">2024-12-25T19:33:16Z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